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9F3"/>
    <a:srgbClr val="C0CBE4"/>
    <a:srgbClr val="15A84D"/>
    <a:srgbClr val="38B468"/>
    <a:srgbClr val="E72240"/>
    <a:srgbClr val="4A7FEE"/>
    <a:srgbClr val="2D4FFA"/>
    <a:srgbClr val="FCEAED"/>
    <a:srgbClr val="F9CFD5"/>
    <a:srgbClr val="F6B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>
        <p:scale>
          <a:sx n="20" d="100"/>
          <a:sy n="20" d="100"/>
        </p:scale>
        <p:origin x="1070" y="-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5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9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3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6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1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4DE8-AE3D-40A8-90B8-FB90AC599C3D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microsoft.com/office/2007/relationships/media" Target="../media/media1.m4a"/><Relationship Id="rId16" Type="http://schemas.openxmlformats.org/officeDocument/2006/relationships/image" Target="../media/image13.jpeg"/><Relationship Id="rId20" Type="http://schemas.openxmlformats.org/officeDocument/2006/relationships/image" Target="../media/image17.png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23" Type="http://schemas.openxmlformats.org/officeDocument/2006/relationships/image" Target="../media/image20.png"/><Relationship Id="rId10" Type="http://schemas.openxmlformats.org/officeDocument/2006/relationships/image" Target="../media/image7.jpe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jpe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122058"/>
            <a:ext cx="42803763" cy="4845556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0858" y="5027426"/>
            <a:ext cx="11839972" cy="106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E72240"/>
                </a:solidFill>
                <a:latin typeface="Arial" panose="020B0604020202020204" pitchFamily="34" charset="0"/>
              </a:rPr>
              <a:t>Background:</a:t>
            </a: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In 2019, Tanzania procured dolutegravir (DTG) and began a country-wide rollout of DTG including new antiretroviral therapy (ART) initiations and shifting existing ART patients to DTG regimens.  </a:t>
            </a: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We describe characteristics and outcomes of this DTG rollout for children and adolescents living with HIV (CALHIV) treated in Mbeya, Tanzania.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0859" y="13848167"/>
            <a:ext cx="11839972" cy="1099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E72240"/>
                </a:solidFill>
                <a:latin typeface="Arial" panose="020B0604020202020204" pitchFamily="34" charset="0"/>
              </a:rPr>
              <a:t>Materials and Methods:</a:t>
            </a: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Retrospective chart review was conducted to describe characteristics and outcomes of CALHIV who received DTG as part of their ART</a:t>
            </a: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Site: Baylor College of Medicine Children’s Foundation – Tanzania Centre of Excellence (COE) in Mbeya, Tanzania </a:t>
            </a: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Cohort: CALHIV on ART in care at the Baylor Tanzania COE in Mbeya.</a:t>
            </a: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Dates of analysis: 1 March 2019 (when DTG became available) through 31 December 2019.  </a:t>
            </a: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HIV viral load (VL) suppression was defined as VL&lt;1000 copies/mL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77649" y="258278"/>
            <a:ext cx="35529240" cy="172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500" b="1" dirty="0">
                <a:solidFill>
                  <a:schemeClr val="bg1"/>
                </a:solidFill>
                <a:latin typeface="Arial" panose="020B0604020202020204" pitchFamily="34" charset="0"/>
              </a:rPr>
              <a:t>The “DTGs” of DTG for children and adolescents living with HIV (CALHIV): </a:t>
            </a: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500" b="1" dirty="0">
                <a:solidFill>
                  <a:schemeClr val="bg1"/>
                </a:solidFill>
                <a:latin typeface="Arial" panose="020B0604020202020204" pitchFamily="34" charset="0"/>
              </a:rPr>
              <a:t>Descriptions, Trends, and Gaps of rolling out dolutegravir in CALHIV in Mbeya, Tanzania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352799" y="2587695"/>
            <a:ext cx="34366201" cy="172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dirty="0">
                <a:solidFill>
                  <a:schemeClr val="bg1"/>
                </a:solidFill>
                <a:latin typeface="Arial" panose="020B0604020202020204" pitchFamily="34" charset="0"/>
              </a:rPr>
              <a:t>Jason M. Bacha</a:t>
            </a:r>
            <a:r>
              <a:rPr lang="en-US" altLang="en-US" sz="60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1,2,3</a:t>
            </a:r>
            <a:r>
              <a:rPr lang="en-US" altLang="en-US" sz="6000" dirty="0">
                <a:solidFill>
                  <a:schemeClr val="bg1"/>
                </a:solidFill>
                <a:latin typeface="Arial" panose="020B0604020202020204" pitchFamily="34" charset="0"/>
              </a:rPr>
              <a:t>, Benson Mayalla</a:t>
            </a:r>
            <a:r>
              <a:rPr lang="en-US" altLang="en-US" sz="60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en-US" altLang="en-US" sz="6000" dirty="0">
                <a:solidFill>
                  <a:schemeClr val="bg1"/>
                </a:solidFill>
                <a:latin typeface="Arial" panose="020B0604020202020204" pitchFamily="34" charset="0"/>
              </a:rPr>
              <a:t>, Nadiya Jiwa</a:t>
            </a:r>
            <a:r>
              <a:rPr lang="en-US" altLang="en-US" sz="60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en-US" altLang="en-US" sz="6000" dirty="0">
                <a:solidFill>
                  <a:schemeClr val="bg1"/>
                </a:solidFill>
                <a:latin typeface="Arial" panose="020B0604020202020204" pitchFamily="34" charset="0"/>
              </a:rPr>
              <a:t>, L. Mwita</a:t>
            </a:r>
            <a:r>
              <a:rPr lang="en-US" altLang="en-US" sz="60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en-US" altLang="en-US" sz="6000" dirty="0">
                <a:solidFill>
                  <a:schemeClr val="bg1"/>
                </a:solidFill>
                <a:latin typeface="Arial" panose="020B0604020202020204" pitchFamily="34" charset="0"/>
              </a:rPr>
              <a:t>, Liane R. Campbell</a:t>
            </a:r>
            <a:r>
              <a:rPr lang="en-US" altLang="en-US" sz="60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1,2,3</a:t>
            </a:r>
            <a:endParaRPr lang="en-US" altLang="en-US" sz="6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en-US" altLang="en-US" sz="4000" dirty="0">
                <a:solidFill>
                  <a:schemeClr val="bg1"/>
                </a:solidFill>
                <a:latin typeface="Arial" panose="020B0604020202020204" pitchFamily="34" charset="0"/>
              </a:rPr>
              <a:t>Baylor International Pediatric AIDS Initiative (BIPAI) at Texas Children’s Hospital, Baylor College of Medicine, Houston, TX, USA; </a:t>
            </a:r>
            <a:r>
              <a:rPr lang="en-US" altLang="en-US" sz="40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4000" dirty="0">
                <a:solidFill>
                  <a:schemeClr val="bg1"/>
                </a:solidFill>
                <a:latin typeface="Arial" panose="020B0604020202020204" pitchFamily="34" charset="0"/>
              </a:rPr>
              <a:t>Baylor College of Medicine, Houston, TX, USA; </a:t>
            </a:r>
            <a:r>
              <a:rPr lang="en-US" altLang="en-US" sz="40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en-US" altLang="en-US" sz="4000" dirty="0">
                <a:solidFill>
                  <a:schemeClr val="bg1"/>
                </a:solidFill>
                <a:latin typeface="Arial" panose="020B0604020202020204" pitchFamily="34" charset="0"/>
              </a:rPr>
              <a:t>Baylor College of Medicine Children's Foundation - Tanzania, Pediatrics, Mbeya, Tanzania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8803601"/>
            <a:ext cx="42803763" cy="1490662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14" name="TextBox 13"/>
          <p:cNvSpPr txBox="1"/>
          <p:nvPr/>
        </p:nvSpPr>
        <p:spPr>
          <a:xfrm>
            <a:off x="275770" y="29178175"/>
            <a:ext cx="8348516" cy="82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PRESENTED AT THE 23</a:t>
            </a:r>
            <a:r>
              <a:rPr lang="en-GB" sz="2365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RD</a:t>
            </a:r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 INTERNATIONAL AIDS CONFERENCE (AIDS 2020) </a:t>
            </a:r>
            <a:r>
              <a:rPr lang="es-ES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| 6-10 JULY 2020</a:t>
            </a:r>
            <a:endParaRPr lang="en-GB" sz="2365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854" y="29111273"/>
            <a:ext cx="5430051" cy="916274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371679" y="4971163"/>
            <a:ext cx="10348956" cy="76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E72240"/>
                </a:solidFill>
                <a:latin typeface="Arial" panose="020B0604020202020204" pitchFamily="34" charset="0"/>
              </a:rPr>
              <a:t>Conclusion:</a:t>
            </a: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DTG was </a:t>
            </a:r>
            <a:r>
              <a:rPr lang="en-US" altLang="en-US" sz="4800" b="1" dirty="0">
                <a:solidFill>
                  <a:srgbClr val="000000"/>
                </a:solidFill>
                <a:latin typeface="Arial" panose="020B0604020202020204" pitchFamily="34" charset="0"/>
              </a:rPr>
              <a:t>well tolerated and effective in</a:t>
            </a:r>
            <a:r>
              <a:rPr lang="en-US" alt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 our clinically diverse cohort of </a:t>
            </a:r>
            <a:r>
              <a:rPr lang="en-US" altLang="en-US" sz="4800" b="1" dirty="0">
                <a:solidFill>
                  <a:srgbClr val="000000"/>
                </a:solidFill>
                <a:latin typeface="Arial" panose="020B0604020202020204" pitchFamily="34" charset="0"/>
              </a:rPr>
              <a:t>CALHIV</a:t>
            </a: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DTG use resulted in viral suppression for many previously unsuppressed CALHIV.  </a:t>
            </a: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These results encourage continued use and scale up of DTG among eligible CALHIV. 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D3C6BBB-4AB9-49B2-980A-BDA879F10DB2}"/>
              </a:ext>
            </a:extLst>
          </p:cNvPr>
          <p:cNvGrpSpPr/>
          <p:nvPr/>
        </p:nvGrpSpPr>
        <p:grpSpPr>
          <a:xfrm>
            <a:off x="279258" y="25018827"/>
            <a:ext cx="8900999" cy="3788199"/>
            <a:chOff x="279258" y="25018827"/>
            <a:chExt cx="8900999" cy="3788199"/>
          </a:xfrm>
        </p:grpSpPr>
        <p:pic>
          <p:nvPicPr>
            <p:cNvPr id="20" name="Picture 2" descr="C:\Users\Guest\Downloads\Tanz_PEPFAR_Logo_lg.jpg">
              <a:extLst>
                <a:ext uri="{FF2B5EF4-FFF2-40B4-BE49-F238E27FC236}">
                  <a16:creationId xmlns:a16="http://schemas.microsoft.com/office/drawing/2014/main" id="{AAEBE0BD-3A96-4454-916F-5D69030D93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b="13400"/>
            <a:stretch>
              <a:fillRect/>
            </a:stretch>
          </p:blipFill>
          <p:spPr bwMode="auto">
            <a:xfrm>
              <a:off x="279258" y="25120786"/>
              <a:ext cx="2024634" cy="1880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" descr="C:\Users\Guest\Downloads\Horizontal_RGB_600.jpg">
              <a:extLst>
                <a:ext uri="{FF2B5EF4-FFF2-40B4-BE49-F238E27FC236}">
                  <a16:creationId xmlns:a16="http://schemas.microsoft.com/office/drawing/2014/main" id="{DBB38C1B-6E1C-4A00-B9D3-3BF94A13E2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507456" y="25059022"/>
              <a:ext cx="4871677" cy="1592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" descr="300px-Coat_of_arms_of_Tanzania">
              <a:extLst>
                <a:ext uri="{FF2B5EF4-FFF2-40B4-BE49-F238E27FC236}">
                  <a16:creationId xmlns:a16="http://schemas.microsoft.com/office/drawing/2014/main" id="{A68324E9-DD29-4808-8E3C-A527FDAE97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671485" y="25018827"/>
              <a:ext cx="1445956" cy="1567805"/>
            </a:xfrm>
            <a:prstGeom prst="rect">
              <a:avLst/>
            </a:prstGeom>
            <a:solidFill>
              <a:schemeClr val="bg1"/>
            </a:solidFill>
            <a:ln w="9525" algn="in">
              <a:noFill/>
              <a:miter lim="800000"/>
              <a:headEnd/>
              <a:tailEnd/>
            </a:ln>
          </p:spPr>
        </p:pic>
        <p:pic>
          <p:nvPicPr>
            <p:cNvPr id="23" name="Picture 20" descr="C:\Users\user\Desktop\Master\Tanzania\COE\Baylor-TZ BusinessCrd\Baylor-TZ logo.jpg">
              <a:extLst>
                <a:ext uri="{FF2B5EF4-FFF2-40B4-BE49-F238E27FC236}">
                  <a16:creationId xmlns:a16="http://schemas.microsoft.com/office/drawing/2014/main" id="{2754BE71-AE64-402C-B57F-38CB0076BC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902238" y="26894882"/>
              <a:ext cx="2151259" cy="172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3" descr="BIPAI_Logo.jpg">
              <a:extLst>
                <a:ext uri="{FF2B5EF4-FFF2-40B4-BE49-F238E27FC236}">
                  <a16:creationId xmlns:a16="http://schemas.microsoft.com/office/drawing/2014/main" id="{B3E810F3-F312-4EE3-9BF8-A1348D91D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641017" y="26851144"/>
              <a:ext cx="3404597" cy="1849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" descr="C:\Users\Guest\Desktop\BCM__2012_B_No_R_RGB.jpg">
              <a:extLst>
                <a:ext uri="{FF2B5EF4-FFF2-40B4-BE49-F238E27FC236}">
                  <a16:creationId xmlns:a16="http://schemas.microsoft.com/office/drawing/2014/main" id="{4518B223-0A58-4ED0-A9C1-4AF9A32734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7483318" y="26753279"/>
              <a:ext cx="1696939" cy="2053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3" name="Table 33">
            <a:extLst>
              <a:ext uri="{FF2B5EF4-FFF2-40B4-BE49-F238E27FC236}">
                <a16:creationId xmlns:a16="http://schemas.microsoft.com/office/drawing/2014/main" id="{377960A7-BD03-48E9-B47B-C93011F23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773527"/>
              </p:ext>
            </p:extLst>
          </p:nvPr>
        </p:nvGraphicFramePr>
        <p:xfrm>
          <a:off x="12776517" y="11032994"/>
          <a:ext cx="17824328" cy="1280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73783">
                  <a:extLst>
                    <a:ext uri="{9D8B030D-6E8A-4147-A177-3AD203B41FA5}">
                      <a16:colId xmlns:a16="http://schemas.microsoft.com/office/drawing/2014/main" val="3962269784"/>
                    </a:ext>
                  </a:extLst>
                </a:gridCol>
                <a:gridCol w="9150545">
                  <a:extLst>
                    <a:ext uri="{9D8B030D-6E8A-4147-A177-3AD203B41FA5}">
                      <a16:colId xmlns:a16="http://schemas.microsoft.com/office/drawing/2014/main" val="3923107160"/>
                    </a:ext>
                  </a:extLst>
                </a:gridCol>
              </a:tblGrid>
              <a:tr h="731903">
                <a:tc gridSpan="2">
                  <a:txBody>
                    <a:bodyPr/>
                    <a:lstStyle/>
                    <a:p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characteristics of our CALHIV on DTG cohort</a:t>
                      </a:r>
                    </a:p>
                  </a:txBody>
                  <a:tcPr>
                    <a:solidFill>
                      <a:srgbClr val="E722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22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854296"/>
                  </a:ext>
                </a:extLst>
              </a:tr>
              <a:tr h="731903">
                <a:tc>
                  <a:txBody>
                    <a:bodyPr/>
                    <a:lstStyle/>
                    <a:p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>
                    <a:solidFill>
                      <a:srgbClr val="F9CF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50.0% (341/681)</a:t>
                      </a:r>
                    </a:p>
                  </a:txBody>
                  <a:tcPr>
                    <a:solidFill>
                      <a:srgbClr val="F9C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500860"/>
                  </a:ext>
                </a:extLst>
              </a:tr>
              <a:tr h="731903">
                <a:tc>
                  <a:txBody>
                    <a:bodyPr/>
                    <a:lstStyle/>
                    <a:p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age</a:t>
                      </a:r>
                    </a:p>
                  </a:txBody>
                  <a:tcPr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13.9 years </a:t>
                      </a:r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(range 5.0-19.9 years)</a:t>
                      </a:r>
                    </a:p>
                  </a:txBody>
                  <a:tcPr>
                    <a:solidFill>
                      <a:srgbClr val="FC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748655"/>
                  </a:ext>
                </a:extLst>
              </a:tr>
              <a:tr h="731903">
                <a:tc>
                  <a:txBody>
                    <a:bodyPr/>
                    <a:lstStyle/>
                    <a:p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on ART (average)</a:t>
                      </a:r>
                    </a:p>
                  </a:txBody>
                  <a:tcPr>
                    <a:solidFill>
                      <a:srgbClr val="F9CF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 years (range 0.0-14.4 years)</a:t>
                      </a:r>
                    </a:p>
                  </a:txBody>
                  <a:tcPr>
                    <a:solidFill>
                      <a:srgbClr val="F9C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405370"/>
                  </a:ext>
                </a:extLst>
              </a:tr>
              <a:tr h="3308203">
                <a:tc>
                  <a:txBody>
                    <a:bodyPr/>
                    <a:lstStyle/>
                    <a:p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Stage (baseline)</a:t>
                      </a:r>
                    </a:p>
                    <a:p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WHO Stage I</a:t>
                      </a:r>
                    </a:p>
                    <a:p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WHO Stage II</a:t>
                      </a:r>
                    </a:p>
                    <a:p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Stage III</a:t>
                      </a:r>
                    </a:p>
                    <a:p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Stage IV</a:t>
                      </a:r>
                    </a:p>
                  </a:txBody>
                  <a:tcPr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16.6% (113/681)</a:t>
                      </a:r>
                    </a:p>
                    <a:p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16.3% (111/681)</a:t>
                      </a:r>
                    </a:p>
                    <a:p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26.7% (182/681)</a:t>
                      </a:r>
                    </a:p>
                    <a:p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40.4% (275/681)</a:t>
                      </a:r>
                    </a:p>
                  </a:txBody>
                  <a:tcPr>
                    <a:solidFill>
                      <a:srgbClr val="FC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15240"/>
                  </a:ext>
                </a:extLst>
              </a:tr>
              <a:tr h="731903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Treatment Stage I</a:t>
                      </a:r>
                    </a:p>
                  </a:txBody>
                  <a:tcPr>
                    <a:solidFill>
                      <a:srgbClr val="F9CF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97.8% (624/638)</a:t>
                      </a:r>
                    </a:p>
                  </a:txBody>
                  <a:tcPr>
                    <a:solidFill>
                      <a:srgbClr val="F9C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84382"/>
                  </a:ext>
                </a:extLst>
              </a:tr>
              <a:tr h="2664128">
                <a:tc>
                  <a:txBody>
                    <a:bodyPr/>
                    <a:lstStyle/>
                    <a:p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Nutrition Status by BMI</a:t>
                      </a:r>
                    </a:p>
                    <a:p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malnutrition</a:t>
                      </a:r>
                    </a:p>
                    <a:p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Moderate malnutrition</a:t>
                      </a:r>
                    </a:p>
                    <a:p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Normal nutrition</a:t>
                      </a:r>
                    </a:p>
                  </a:txBody>
                  <a:tcPr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22.9% (156/681)</a:t>
                      </a:r>
                    </a:p>
                    <a:p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37.9% (258/681)</a:t>
                      </a:r>
                    </a:p>
                    <a:p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39.2% (267/681)</a:t>
                      </a:r>
                    </a:p>
                  </a:txBody>
                  <a:tcPr>
                    <a:solidFill>
                      <a:srgbClr val="FC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637101"/>
                  </a:ext>
                </a:extLst>
              </a:tr>
              <a:tr h="2664128">
                <a:tc>
                  <a:txBody>
                    <a:bodyPr/>
                    <a:lstStyle/>
                    <a:p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 status</a:t>
                      </a:r>
                    </a:p>
                    <a:p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New ART initiations</a:t>
                      </a:r>
                    </a:p>
                    <a:p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Shifted from NNRTI regimen</a:t>
                      </a:r>
                    </a:p>
                    <a:p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Shifted from PI regimen</a:t>
                      </a:r>
                    </a:p>
                  </a:txBody>
                  <a:tcPr>
                    <a:solidFill>
                      <a:srgbClr val="F9CFD5">
                        <a:alpha val="8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12.6% (86/681)</a:t>
                      </a:r>
                    </a:p>
                    <a:p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62.4% (425/681)</a:t>
                      </a:r>
                    </a:p>
                    <a:p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25.0% (170/681)</a:t>
                      </a:r>
                    </a:p>
                  </a:txBody>
                  <a:tcPr>
                    <a:solidFill>
                      <a:srgbClr val="F9CFD5">
                        <a:alpha val="8745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981280"/>
                  </a:ext>
                </a:extLst>
              </a:tr>
            </a:tbl>
          </a:graphicData>
        </a:graphic>
      </p:graphicFrame>
      <p:grpSp>
        <p:nvGrpSpPr>
          <p:cNvPr id="56" name="Group 55">
            <a:extLst>
              <a:ext uri="{FF2B5EF4-FFF2-40B4-BE49-F238E27FC236}">
                <a16:creationId xmlns:a16="http://schemas.microsoft.com/office/drawing/2014/main" id="{98583A9C-ADE6-4078-B9C2-22807BDEA6C3}"/>
              </a:ext>
            </a:extLst>
          </p:cNvPr>
          <p:cNvGrpSpPr/>
          <p:nvPr/>
        </p:nvGrpSpPr>
        <p:grpSpPr>
          <a:xfrm>
            <a:off x="11594758" y="24326939"/>
            <a:ext cx="8342235" cy="4186755"/>
            <a:chOff x="10032658" y="24326939"/>
            <a:chExt cx="8342235" cy="418675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27F0EBE-A5B3-4EC2-AA11-D02C926B3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246094" y="24326939"/>
              <a:ext cx="7128799" cy="418675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6C9C648-94A3-4E54-8AE9-74AFE2355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032658" y="24326939"/>
              <a:ext cx="1309211" cy="4186755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C7CFCCA-51CD-42E1-96AD-718A1B9A0C34}"/>
              </a:ext>
            </a:extLst>
          </p:cNvPr>
          <p:cNvGrpSpPr/>
          <p:nvPr/>
        </p:nvGrpSpPr>
        <p:grpSpPr>
          <a:xfrm>
            <a:off x="20169892" y="24116677"/>
            <a:ext cx="8066842" cy="4417722"/>
            <a:chOff x="23591730" y="24030182"/>
            <a:chExt cx="8066842" cy="4417722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EFFA459-E319-438B-B83B-FB5898595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3591730" y="24030182"/>
              <a:ext cx="4358424" cy="441772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9091767-DE6E-4D79-B452-BBEE947DB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8126532" y="24637019"/>
              <a:ext cx="3532040" cy="3810885"/>
            </a:xfrm>
            <a:prstGeom prst="rect">
              <a:avLst/>
            </a:prstGeom>
          </p:spPr>
        </p:pic>
      </p:grpSp>
      <p:pic>
        <p:nvPicPr>
          <p:cNvPr id="1026" name="Picture 2" descr="Tanzania set to introduce new HIV drug - The East African">
            <a:extLst>
              <a:ext uri="{FF2B5EF4-FFF2-40B4-BE49-F238E27FC236}">
                <a16:creationId xmlns:a16="http://schemas.microsoft.com/office/drawing/2014/main" id="{B47692EC-CA8A-4F20-8866-6B6ED1F96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7087" y="1234132"/>
            <a:ext cx="3313745" cy="220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enya Celebrates a Million Reasons in HIV Prevention, Treatment ...">
            <a:extLst>
              <a:ext uri="{FF2B5EF4-FFF2-40B4-BE49-F238E27FC236}">
                <a16:creationId xmlns:a16="http://schemas.microsoft.com/office/drawing/2014/main" id="{D7143D0B-833D-42AF-ABE0-F4BDCF9B7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3" y="438739"/>
            <a:ext cx="3313746" cy="367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3DBA6AE-7FB8-4AED-80CE-2434523CF2C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33687" y="12603466"/>
            <a:ext cx="11842433" cy="667513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96F227E-963B-43D2-8A88-D305C247BB6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368351" y="19257594"/>
            <a:ext cx="5771860" cy="74732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93C17BD-FAE4-49B4-9FF4-5884AEE8FEB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873364" y="19384691"/>
            <a:ext cx="4655568" cy="750534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47E9A9A7-A812-4F96-AB4E-2AB0DBC3C39B}"/>
              </a:ext>
            </a:extLst>
          </p:cNvPr>
          <p:cNvGrpSpPr/>
          <p:nvPr/>
        </p:nvGrpSpPr>
        <p:grpSpPr>
          <a:xfrm>
            <a:off x="13006933" y="6311875"/>
            <a:ext cx="3598015" cy="4666882"/>
            <a:chOff x="13006933" y="6515075"/>
            <a:chExt cx="3598015" cy="466688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60354F7-2A1B-470E-9CA6-2069BB13E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3006933" y="6515075"/>
              <a:ext cx="3598015" cy="466688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590F6B2-53FA-4B8A-80C6-38D76BA4323E}"/>
                </a:ext>
              </a:extLst>
            </p:cNvPr>
            <p:cNvSpPr txBox="1"/>
            <p:nvPr/>
          </p:nvSpPr>
          <p:spPr>
            <a:xfrm>
              <a:off x="13741400" y="8991600"/>
              <a:ext cx="2260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4A7FEE"/>
                  </a:solidFill>
                </a:rPr>
                <a:t>(681/1497)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1C8E023-C28D-410B-8A4B-0B04DD3F8E21}"/>
              </a:ext>
            </a:extLst>
          </p:cNvPr>
          <p:cNvGrpSpPr/>
          <p:nvPr/>
        </p:nvGrpSpPr>
        <p:grpSpPr>
          <a:xfrm>
            <a:off x="17270194" y="6414178"/>
            <a:ext cx="3598015" cy="4424793"/>
            <a:chOff x="17270194" y="6642778"/>
            <a:chExt cx="3598015" cy="4424793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F3EF12D-3697-49B6-A900-82B214B02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7270194" y="6642778"/>
              <a:ext cx="3598015" cy="4424793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8FB0BB0-E2E7-4727-A3DF-BF9491341872}"/>
                </a:ext>
              </a:extLst>
            </p:cNvPr>
            <p:cNvSpPr txBox="1"/>
            <p:nvPr/>
          </p:nvSpPr>
          <p:spPr>
            <a:xfrm>
              <a:off x="18022475" y="9048409"/>
              <a:ext cx="2260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4A7FEE"/>
                  </a:solidFill>
                </a:rPr>
                <a:t>(681/1142)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6E86881-0457-433C-BAD8-D447C40B2CC3}"/>
              </a:ext>
            </a:extLst>
          </p:cNvPr>
          <p:cNvGrpSpPr/>
          <p:nvPr/>
        </p:nvGrpSpPr>
        <p:grpSpPr>
          <a:xfrm>
            <a:off x="21609843" y="6644132"/>
            <a:ext cx="8715186" cy="3598015"/>
            <a:chOff x="22244843" y="6593332"/>
            <a:chExt cx="8715186" cy="359801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4F3A942-4E61-4AEC-9EBE-F9F350EAE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r="44388"/>
            <a:stretch/>
          </p:blipFill>
          <p:spPr>
            <a:xfrm rot="17449299">
              <a:off x="22639114" y="6633748"/>
              <a:ext cx="3598015" cy="351718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A46C06A-87AE-41C5-A5FB-6C359DB3C6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l="60857" t="34196" r="-1084" b="25670"/>
            <a:stretch/>
          </p:blipFill>
          <p:spPr>
            <a:xfrm>
              <a:off x="26174298" y="7055305"/>
              <a:ext cx="4785731" cy="2595641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429C7E3-423A-4C6D-8B50-87E6263E220B}"/>
                </a:ext>
              </a:extLst>
            </p:cNvPr>
            <p:cNvSpPr txBox="1"/>
            <p:nvPr/>
          </p:nvSpPr>
          <p:spPr>
            <a:xfrm>
              <a:off x="23806604" y="7273572"/>
              <a:ext cx="22603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66.0%</a:t>
              </a:r>
            </a:p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(449/681)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412206E-B89C-400A-9769-465A1BE32F70}"/>
                </a:ext>
              </a:extLst>
            </p:cNvPr>
            <p:cNvSpPr txBox="1"/>
            <p:nvPr/>
          </p:nvSpPr>
          <p:spPr>
            <a:xfrm>
              <a:off x="22921964" y="8837775"/>
              <a:ext cx="22603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23.9%</a:t>
              </a:r>
            </a:p>
            <a:p>
              <a:pPr algn="ctr"/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(163/681)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8518392-2EF1-40C7-B427-68AA8888D0F9}"/>
                </a:ext>
              </a:extLst>
            </p:cNvPr>
            <p:cNvSpPr txBox="1"/>
            <p:nvPr/>
          </p:nvSpPr>
          <p:spPr>
            <a:xfrm rot="21415409">
              <a:off x="22244843" y="7997404"/>
              <a:ext cx="22603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10.1%</a:t>
              </a:r>
            </a:p>
            <a:p>
              <a:pPr algn="ctr"/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(69/681)</a:t>
              </a:r>
            </a:p>
          </p:txBody>
        </p:sp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181265" y="4912172"/>
            <a:ext cx="18922008" cy="171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E72240"/>
                </a:solidFill>
                <a:latin typeface="Arial" panose="020B0604020202020204" pitchFamily="34" charset="0"/>
              </a:rPr>
              <a:t>Results:</a:t>
            </a:r>
          </a:p>
          <a:p>
            <a:pPr marL="685800" indent="-6858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b="1" dirty="0">
                <a:solidFill>
                  <a:srgbClr val="000000"/>
                </a:solidFill>
                <a:latin typeface="Arial" panose="020B0604020202020204" pitchFamily="34" charset="0"/>
              </a:rPr>
              <a:t>681 CALHIV </a:t>
            </a:r>
            <a:r>
              <a:rPr lang="en-US" alt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received DTG at the Mbeya COE in 2019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43AAE24-BFB2-4371-9414-993E8D7BD71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8255751" y="24332064"/>
            <a:ext cx="4989657" cy="4202334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D72775B6-F3FD-47DB-AB3F-0345176345B4}"/>
              </a:ext>
            </a:extLst>
          </p:cNvPr>
          <p:cNvSpPr txBox="1"/>
          <p:nvPr/>
        </p:nvSpPr>
        <p:spPr>
          <a:xfrm>
            <a:off x="34124087" y="17314029"/>
            <a:ext cx="2560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(448/589)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C48943F-BD8D-49D8-9FE2-03BDF6EB521D}"/>
              </a:ext>
            </a:extLst>
          </p:cNvPr>
          <p:cNvSpPr txBox="1"/>
          <p:nvPr/>
        </p:nvSpPr>
        <p:spPr>
          <a:xfrm>
            <a:off x="39070954" y="16704426"/>
            <a:ext cx="2260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(499/593)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687B05-F968-4131-AB35-BA81603F751B}"/>
              </a:ext>
            </a:extLst>
          </p:cNvPr>
          <p:cNvSpPr txBox="1"/>
          <p:nvPr/>
        </p:nvSpPr>
        <p:spPr>
          <a:xfrm>
            <a:off x="33973896" y="23302993"/>
            <a:ext cx="2560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5A84D"/>
                </a:solidFill>
              </a:rPr>
              <a:t>(42/66)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ADA3D1-40D5-4D71-B98E-E63210929E83}"/>
              </a:ext>
            </a:extLst>
          </p:cNvPr>
          <p:cNvSpPr txBox="1"/>
          <p:nvPr/>
        </p:nvSpPr>
        <p:spPr>
          <a:xfrm>
            <a:off x="38937604" y="24211933"/>
            <a:ext cx="2560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609F3"/>
                </a:solidFill>
              </a:rPr>
              <a:t>(48/51)</a:t>
            </a:r>
          </a:p>
        </p:txBody>
      </p:sp>
      <p:pic>
        <p:nvPicPr>
          <p:cNvPr id="58" name="DTGs of DTG audio">
            <a:hlinkClick r:id="" action="ppaction://media"/>
            <a:extLst>
              <a:ext uri="{FF2B5EF4-FFF2-40B4-BE49-F238E27FC236}">
                <a16:creationId xmlns:a16="http://schemas.microsoft.com/office/drawing/2014/main" id="{6CFC5AB7-D03E-41B7-9222-04F14613231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639.0249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6290984" y="293257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800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3430</TotalTime>
  <Words>499</Words>
  <Application>Microsoft Office PowerPoint</Application>
  <PresentationFormat>Custom</PresentationFormat>
  <Paragraphs>67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Jason Bacha</cp:lastModifiedBy>
  <cp:revision>50</cp:revision>
  <dcterms:created xsi:type="dcterms:W3CDTF">2016-06-23T11:49:10Z</dcterms:created>
  <dcterms:modified xsi:type="dcterms:W3CDTF">2020-06-25T03:53:07Z</dcterms:modified>
</cp:coreProperties>
</file>